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9" r:id="rId4"/>
    <p:sldId id="258" r:id="rId5"/>
    <p:sldId id="273" r:id="rId6"/>
    <p:sldId id="266" r:id="rId7"/>
    <p:sldId id="260" r:id="rId8"/>
    <p:sldId id="264" r:id="rId9"/>
    <p:sldId id="265" r:id="rId10"/>
    <p:sldId id="271" r:id="rId11"/>
    <p:sldId id="267" r:id="rId12"/>
    <p:sldId id="268" r:id="rId13"/>
    <p:sldId id="277" r:id="rId14"/>
    <p:sldId id="278" r:id="rId15"/>
    <p:sldId id="270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79264" autoAdjust="0"/>
  </p:normalViewPr>
  <p:slideViewPr>
    <p:cSldViewPr snapToGrid="0">
      <p:cViewPr varScale="1">
        <p:scale>
          <a:sx n="85" d="100"/>
          <a:sy n="85" d="100"/>
        </p:scale>
        <p:origin x="205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B3D45-7FFD-482E-BB87-C8A365AF9379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F7A716-0B9C-4346-AFF4-0E28AD676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63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5585/mmwr.mm7133a4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know transit workers are at a higher risk of death from covid compared to all other industries. This means long exposure to these conditions could increase chances of infections, although there are a couple other factors that could influence that relationship, like co-morbidities in the transit worker population. </a:t>
            </a:r>
          </a:p>
          <a:p>
            <a:endParaRPr lang="en-US" dirty="0"/>
          </a:p>
          <a:p>
            <a:r>
              <a:rPr lang="en-US" dirty="0"/>
              <a:t>We know early COVID (</a:t>
            </a:r>
            <a:r>
              <a:rPr lang="en-US" dirty="0" err="1"/>
              <a:t>jan</a:t>
            </a:r>
            <a:r>
              <a:rPr lang="en-US" dirty="0"/>
              <a:t>-march) infections were correlated with transit use generally. This had a couple outliers (NY) that may have influenced the data, but may also be representative of it.</a:t>
            </a:r>
          </a:p>
          <a:p>
            <a:endParaRPr lang="en-US" dirty="0"/>
          </a:p>
          <a:p>
            <a:r>
              <a:rPr lang="en-US" dirty="0"/>
              <a:t>We know weekly increased bus and train usage correlated with higher infection rates.</a:t>
            </a:r>
          </a:p>
          <a:p>
            <a:endParaRPr lang="en-US" dirty="0"/>
          </a:p>
          <a:p>
            <a:r>
              <a:rPr lang="en-US" dirty="0"/>
              <a:t>[1] </a:t>
            </a:r>
            <a:r>
              <a:rPr lang="en-US" dirty="0" err="1"/>
              <a:t>Heinzerling</a:t>
            </a:r>
            <a:r>
              <a:rPr lang="en-US" dirty="0"/>
              <a:t> A, Vergara XP, </a:t>
            </a:r>
            <a:r>
              <a:rPr lang="en-US" dirty="0" err="1"/>
              <a:t>Gebreegziabher</a:t>
            </a:r>
            <a:r>
              <a:rPr lang="en-US" dirty="0"/>
              <a:t> E, et al. COVID-19 Outbreaks and Mortality Among Public Transportation Workers — California, January 2020–May 2022. MMWR </a:t>
            </a:r>
            <a:r>
              <a:rPr lang="en-US" dirty="0" err="1"/>
              <a:t>Morb</a:t>
            </a:r>
            <a:r>
              <a:rPr lang="en-US" dirty="0"/>
              <a:t> Mortal </a:t>
            </a:r>
            <a:r>
              <a:rPr lang="en-US" dirty="0" err="1"/>
              <a:t>Wkly</a:t>
            </a:r>
            <a:r>
              <a:rPr lang="en-US" dirty="0"/>
              <a:t> Rep 2022;71:1052–1056. DOI: </a:t>
            </a:r>
            <a:r>
              <a:rPr lang="en-US" dirty="0">
                <a:hlinkClick r:id="rId3"/>
              </a:rPr>
              <a:t>http://dx.doi.org/10.15585/mmwr.mm7133a4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[2] Michael M. Thomas, Neda Mohammadi, John E. Taylor,</a:t>
            </a:r>
          </a:p>
          <a:p>
            <a:r>
              <a:rPr lang="en-US" dirty="0"/>
              <a:t>Investigating the association between mass transit adoption and COVID-19 infections in US metropolitan areas,</a:t>
            </a:r>
          </a:p>
          <a:p>
            <a:r>
              <a:rPr lang="en-US" dirty="0"/>
              <a:t>Science of The Total Environment,</a:t>
            </a:r>
          </a:p>
          <a:p>
            <a:r>
              <a:rPr lang="en-US" dirty="0"/>
              <a:t>Volume 811,</a:t>
            </a:r>
          </a:p>
          <a:p>
            <a:r>
              <a:rPr lang="en-US" dirty="0"/>
              <a:t>2022,</a:t>
            </a:r>
          </a:p>
          <a:p>
            <a:r>
              <a:rPr lang="en-US" dirty="0"/>
              <a:t>152284,</a:t>
            </a:r>
          </a:p>
          <a:p>
            <a:r>
              <a:rPr lang="en-US" dirty="0"/>
              <a:t>ISSN 0048-9697,</a:t>
            </a:r>
          </a:p>
          <a:p>
            <a:r>
              <a:rPr lang="en-US" dirty="0"/>
              <a:t>https://doi.org/10.1016/j.scitotenv.2021.152284.</a:t>
            </a:r>
          </a:p>
          <a:p>
            <a:endParaRPr lang="en-US" dirty="0"/>
          </a:p>
          <a:p>
            <a:r>
              <a:rPr lang="en-US" dirty="0"/>
              <a:t>[3] https://www.bts.gov/covid-19/week-in-transportation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7A716-0B9C-4346-AFF4-0E28AD6769C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93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7A716-0B9C-4346-AFF4-0E28AD6769C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04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R^2 = (SST-SSE)/SST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7A716-0B9C-4346-AFF4-0E28AD6769C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952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R^2 = (SST-SSE)/SST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7A716-0B9C-4346-AFF4-0E28AD6769C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533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7A716-0B9C-4346-AFF4-0E28AD6769C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2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91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888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65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0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5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532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37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13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29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480F748-53F1-45FB-A5F2-247600F74FEF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6711A92C-AB08-48DC-B9BE-C49FF16E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1\ptu_vs_pd_loglog_infpercapcolor.pn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mdsnb\OneDrive\Documents\GitHub\ChE_2410_Math\Project%201\linmodel.png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file:///C:\Users\mdsnb\OneDrive\Documents\GitHub\ChE_2410_Math\Project%201\nonlinmodel.png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ts.gov/covid-19/week-in-transportation" TargetMode="External"/><Relationship Id="rId2" Type="http://schemas.openxmlformats.org/officeDocument/2006/relationships/hyperlink" Target="http://dx.doi.org/10.15585/mmwr.mm7133a4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1\densityhist.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mdsnb\OneDrive\Documents\GitHub\ChE_2410_Math\Project%201\transhist.png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1\logdensityhist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file:///C:\Users\mdsnb\OneDrive\Documents\GitHub\ChE_2410_Math\Project%201\logtranshist.png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1\cases_vs_ptu_densitycolored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C640-65C8-9FB2-D97E-5269FAF46C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Public Transportation Usage and COVID-19 Infection Rates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CA8881-7453-8616-EDBE-657E00E84A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ChE 2410 Project 1 – Madison Butler</a:t>
            </a:r>
          </a:p>
        </p:txBody>
      </p:sp>
    </p:spTree>
    <p:extLst>
      <p:ext uri="{BB962C8B-B14F-4D97-AF65-F5344CB8AC3E}">
        <p14:creationId xmlns:p14="http://schemas.microsoft.com/office/powerpoint/2010/main" val="1760606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D7166-9155-79BB-00F9-B5FB2A59511D}"/>
              </a:ext>
            </a:extLst>
          </p:cNvPr>
          <p:cNvSpPr txBox="1"/>
          <p:nvPr/>
        </p:nvSpPr>
        <p:spPr>
          <a:xfrm>
            <a:off x="755072" y="2151726"/>
            <a:ext cx="42177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 10 of public transportation usage</a:t>
            </a:r>
          </a:p>
          <a:p>
            <a:endParaRPr lang="en-US" sz="3200" dirty="0"/>
          </a:p>
          <a:p>
            <a:r>
              <a:rPr lang="en-US" sz="3200" dirty="0"/>
              <a:t>Population density mapped to color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384A04E-E162-318A-BD79-7ABD4237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399354"/>
            <a:ext cx="6550348" cy="872004"/>
          </a:xfrm>
        </p:spPr>
        <p:txBody>
          <a:bodyPr>
            <a:normAutofit/>
          </a:bodyPr>
          <a:lstStyle/>
          <a:p>
            <a:r>
              <a:rPr lang="en-US" sz="4000" dirty="0"/>
              <a:t>Data overview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B2871E2C-C49D-A0E3-D84C-22550C799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488" y="450858"/>
            <a:ext cx="5818130" cy="595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35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EBDE5CD-377C-98E6-32E0-69517D4C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399354"/>
            <a:ext cx="6550348" cy="872004"/>
          </a:xfrm>
        </p:spPr>
        <p:txBody>
          <a:bodyPr>
            <a:normAutofit/>
          </a:bodyPr>
          <a:lstStyle/>
          <a:p>
            <a:r>
              <a:rPr lang="en-US" sz="4000" dirty="0"/>
              <a:t>Data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533B3E-0B1C-3D55-8563-9A11B6B751B1}"/>
              </a:ext>
            </a:extLst>
          </p:cNvPr>
          <p:cNvSpPr txBox="1"/>
          <p:nvPr/>
        </p:nvSpPr>
        <p:spPr>
          <a:xfrm>
            <a:off x="755072" y="1768965"/>
            <a:ext cx="41802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Public transportation usage and population density may share relationship</a:t>
            </a:r>
          </a:p>
          <a:p>
            <a:endParaRPr lang="en-US" sz="3200" dirty="0"/>
          </a:p>
          <a:p>
            <a:r>
              <a:rPr lang="en-US" sz="3200" dirty="0"/>
              <a:t>Per capita cases in color</a:t>
            </a:r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1371DAD-3315-AFD6-D1E3-94EDE35A7009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456" y="531270"/>
            <a:ext cx="5904858" cy="597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BA1ADA-6E91-AB73-F830-56D59D7B83E6}"/>
                  </a:ext>
                </a:extLst>
              </p:cNvPr>
              <p:cNvSpPr txBox="1"/>
              <p:nvPr/>
            </p:nvSpPr>
            <p:spPr>
              <a:xfrm>
                <a:off x="154077" y="2007143"/>
                <a:ext cx="57003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BA1ADA-6E91-AB73-F830-56D59D7B8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77" y="2007143"/>
                <a:ext cx="5700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1386F22-1237-DE23-6C1F-9AA0ECFA893C}"/>
              </a:ext>
            </a:extLst>
          </p:cNvPr>
          <p:cNvSpPr txBox="1"/>
          <p:nvPr/>
        </p:nvSpPr>
        <p:spPr>
          <a:xfrm>
            <a:off x="542311" y="2701028"/>
            <a:ext cx="49238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Where:</a:t>
            </a:r>
          </a:p>
          <a:p>
            <a:pPr algn="ctr"/>
            <a:r>
              <a:rPr lang="en-US" sz="2800" dirty="0"/>
              <a:t>x</a:t>
            </a:r>
            <a:r>
              <a:rPr lang="en-US" sz="2800" baseline="-25000" dirty="0"/>
              <a:t>1</a:t>
            </a:r>
            <a:r>
              <a:rPr lang="en-US" sz="2800" dirty="0"/>
              <a:t> = log10(transportation usage)</a:t>
            </a:r>
          </a:p>
          <a:p>
            <a:pPr algn="ctr"/>
            <a:r>
              <a:rPr lang="en-US" sz="2800" dirty="0"/>
              <a:t>x</a:t>
            </a:r>
            <a:r>
              <a:rPr lang="en-US" sz="2800" baseline="-25000" dirty="0"/>
              <a:t>2</a:t>
            </a:r>
            <a:r>
              <a:rPr lang="en-US" sz="2800" dirty="0"/>
              <a:t> = log10(population density)</a:t>
            </a:r>
          </a:p>
          <a:p>
            <a:pPr algn="ctr"/>
            <a:r>
              <a:rPr lang="en-US" sz="2800" dirty="0"/>
              <a:t>y = cases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819E46-56D7-6922-94FC-A00C227E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399354"/>
            <a:ext cx="6550348" cy="872004"/>
          </a:xfrm>
        </p:spPr>
        <p:txBody>
          <a:bodyPr>
            <a:normAutofit/>
          </a:bodyPr>
          <a:lstStyle/>
          <a:p>
            <a:r>
              <a:rPr lang="en-US" sz="4000" dirty="0"/>
              <a:t>Data analysis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EF0FFF52-4C9A-ADA0-F43A-6D396BC263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64833"/>
              </p:ext>
            </p:extLst>
          </p:nvPr>
        </p:nvGraphicFramePr>
        <p:xfrm>
          <a:off x="859314" y="4779908"/>
          <a:ext cx="4289879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1622">
                  <a:extLst>
                    <a:ext uri="{9D8B030D-6E8A-4147-A177-3AD203B41FA5}">
                      <a16:colId xmlns:a16="http://schemas.microsoft.com/office/drawing/2014/main" val="644768991"/>
                    </a:ext>
                  </a:extLst>
                </a:gridCol>
                <a:gridCol w="2198257">
                  <a:extLst>
                    <a:ext uri="{9D8B030D-6E8A-4147-A177-3AD203B41FA5}">
                      <a16:colId xmlns:a16="http://schemas.microsoft.com/office/drawing/2014/main" val="3721889265"/>
                    </a:ext>
                  </a:extLst>
                </a:gridCol>
              </a:tblGrid>
              <a:tr h="2546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51047"/>
                  </a:ext>
                </a:extLst>
              </a:tr>
              <a:tr h="2546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1.9812 E15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696978"/>
                  </a:ext>
                </a:extLst>
              </a:tr>
              <a:tr h="2546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1.8798 E15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38601"/>
                  </a:ext>
                </a:extLst>
              </a:tr>
            </a:tbl>
          </a:graphicData>
        </a:graphic>
      </p:graphicFrame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8D9D51E-C4E9-B959-3D6E-80B7CC4AC26A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9491"/>
            <a:ext cx="5879352" cy="601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0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BA1ADA-6E91-AB73-F830-56D59D7B83E6}"/>
                  </a:ext>
                </a:extLst>
              </p:cNvPr>
              <p:cNvSpPr txBox="1"/>
              <p:nvPr/>
            </p:nvSpPr>
            <p:spPr>
              <a:xfrm>
                <a:off x="193610" y="1490086"/>
                <a:ext cx="57003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BA1ADA-6E91-AB73-F830-56D59D7B8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10" y="1490086"/>
                <a:ext cx="5700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EE819E46-56D7-6922-94FC-A00C227EF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399354"/>
            <a:ext cx="6550348" cy="872004"/>
          </a:xfrm>
        </p:spPr>
        <p:txBody>
          <a:bodyPr>
            <a:normAutofit/>
          </a:bodyPr>
          <a:lstStyle/>
          <a:p>
            <a:r>
              <a:rPr lang="en-US" sz="4000" dirty="0"/>
              <a:t>Data analysis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39F10-182B-0956-95D8-6BBD528FFAEE}"/>
              </a:ext>
            </a:extLst>
          </p:cNvPr>
          <p:cNvSpPr txBox="1"/>
          <p:nvPr/>
        </p:nvSpPr>
        <p:spPr>
          <a:xfrm>
            <a:off x="558050" y="2880828"/>
            <a:ext cx="492388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Where:</a:t>
            </a:r>
          </a:p>
          <a:p>
            <a:pPr algn="ctr"/>
            <a:r>
              <a:rPr lang="en-US" sz="2800" dirty="0"/>
              <a:t>x</a:t>
            </a:r>
            <a:r>
              <a:rPr lang="en-US" sz="2800" baseline="-25000" dirty="0"/>
              <a:t>1</a:t>
            </a:r>
            <a:r>
              <a:rPr lang="en-US" sz="2800" dirty="0"/>
              <a:t> = log</a:t>
            </a:r>
            <a:r>
              <a:rPr lang="en-US" sz="2800" baseline="-25000" dirty="0"/>
              <a:t>10</a:t>
            </a:r>
            <a:r>
              <a:rPr lang="en-US" sz="2800" dirty="0"/>
              <a:t>(transportation usage)</a:t>
            </a:r>
          </a:p>
          <a:p>
            <a:pPr algn="ctr"/>
            <a:r>
              <a:rPr lang="en-US" sz="2800" dirty="0"/>
              <a:t>y = cases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FC5AFC-0BE7-BB3E-7ACD-0B3E7B9BD431}"/>
                  </a:ext>
                </a:extLst>
              </p:cNvPr>
              <p:cNvSpPr txBox="1"/>
              <p:nvPr/>
            </p:nvSpPr>
            <p:spPr>
              <a:xfrm>
                <a:off x="169816" y="2265981"/>
                <a:ext cx="57003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CFC5AFC-0BE7-BB3E-7ACD-0B3E7B9BD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16" y="2265981"/>
                <a:ext cx="570035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A854D602-4C7B-92EF-97FA-C8495B1F2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862275"/>
              </p:ext>
            </p:extLst>
          </p:nvPr>
        </p:nvGraphicFramePr>
        <p:xfrm>
          <a:off x="1192058" y="4753859"/>
          <a:ext cx="365586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726">
                  <a:extLst>
                    <a:ext uri="{9D8B030D-6E8A-4147-A177-3AD203B41FA5}">
                      <a16:colId xmlns:a16="http://schemas.microsoft.com/office/drawing/2014/main" val="644768991"/>
                    </a:ext>
                  </a:extLst>
                </a:gridCol>
                <a:gridCol w="1426143">
                  <a:extLst>
                    <a:ext uri="{9D8B030D-6E8A-4147-A177-3AD203B41FA5}">
                      <a16:colId xmlns:a16="http://schemas.microsoft.com/office/drawing/2014/main" val="3721889265"/>
                    </a:ext>
                  </a:extLst>
                </a:gridCol>
              </a:tblGrid>
              <a:tr h="2546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751047"/>
                  </a:ext>
                </a:extLst>
              </a:tr>
              <a:tr h="2546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696978"/>
                  </a:ext>
                </a:extLst>
              </a:tr>
              <a:tr h="2546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38601"/>
                  </a:ext>
                </a:extLst>
              </a:tr>
              <a:tr h="25461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Nonlinear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946849"/>
                  </a:ext>
                </a:extLst>
              </a:tr>
            </a:tbl>
          </a:graphicData>
        </a:graphic>
      </p:graphicFrame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199D6D27-F3D3-1DD8-9BAB-C8776C4232F7}"/>
              </a:ext>
            </a:extLst>
          </p:cNvPr>
          <p:cNvPicPr>
            <a:picLocks noChangeAspect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769" y="474451"/>
            <a:ext cx="6128378" cy="619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04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0C4D-6099-A7E9-D004-6F7EA87E9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73E80-AE1B-4BA3-BFF4-9E0DFF34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842526" cy="3766185"/>
          </a:xfrm>
        </p:spPr>
        <p:txBody>
          <a:bodyPr>
            <a:normAutofit/>
          </a:bodyPr>
          <a:lstStyle/>
          <a:p>
            <a:r>
              <a:rPr lang="en-US" sz="2800" b="1" dirty="0"/>
              <a:t>No significant relationship</a:t>
            </a:r>
            <a:r>
              <a:rPr lang="en-US" sz="2800" dirty="0"/>
              <a:t> between public transportation usage and COVID cases per capita, including when controlling for population density and interactions</a:t>
            </a:r>
          </a:p>
          <a:p>
            <a:r>
              <a:rPr lang="en-US" sz="2800" dirty="0"/>
              <a:t>Relationship identified between population density and public transportation usage</a:t>
            </a:r>
          </a:p>
        </p:txBody>
      </p:sp>
      <p:pic>
        <p:nvPicPr>
          <p:cNvPr id="5" name="Picture 4" descr="A group of people on a bus&#10;&#10;Description automatically generated">
            <a:extLst>
              <a:ext uri="{FF2B5EF4-FFF2-40B4-BE49-F238E27FC236}">
                <a16:creationId xmlns:a16="http://schemas.microsoft.com/office/drawing/2014/main" id="{C2B9B2FF-68D8-44CB-0920-0DAB252488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38" r="7779"/>
          <a:stretch/>
        </p:blipFill>
        <p:spPr>
          <a:xfrm>
            <a:off x="6934581" y="730703"/>
            <a:ext cx="4514851" cy="539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14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EDDD8-2DB3-E17F-0CFD-E3F2F1AD9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05AA0-FC4E-50C9-BB4A-33A46418A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203540"/>
            <a:ext cx="10753725" cy="3527789"/>
          </a:xfrm>
        </p:spPr>
        <p:txBody>
          <a:bodyPr>
            <a:normAutofit/>
          </a:bodyPr>
          <a:lstStyle/>
          <a:p>
            <a:r>
              <a:rPr lang="en-US" sz="2800" dirty="0"/>
              <a:t>All county data may have obscured relationship by including too many counties without much public transportation usage</a:t>
            </a:r>
          </a:p>
          <a:p>
            <a:endParaRPr lang="en-US" sz="2800" dirty="0"/>
          </a:p>
          <a:p>
            <a:r>
              <a:rPr lang="en-US" sz="2800" dirty="0"/>
              <a:t>America does not have a lot of counties with robust public transportation and was bad at stopping infections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074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60EF-C3DC-B3C2-43C7-BB747540F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4C147-D395-A329-A398-88AC89DF5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255867"/>
            <a:ext cx="10753725" cy="3766185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Pick case studies of metro areas with high public transportation – how did those counties do with cases over time</a:t>
            </a:r>
          </a:p>
          <a:p>
            <a:endParaRPr lang="en-US" sz="2800" dirty="0"/>
          </a:p>
          <a:p>
            <a:r>
              <a:rPr lang="en-US" sz="2800" dirty="0"/>
              <a:t>Try country level data, controlling for PPE use</a:t>
            </a:r>
          </a:p>
          <a:p>
            <a:endParaRPr lang="en-US" sz="2800" dirty="0"/>
          </a:p>
          <a:p>
            <a:r>
              <a:rPr lang="en-US" sz="2800" dirty="0"/>
              <a:t>Find better source for total cases</a:t>
            </a:r>
          </a:p>
          <a:p>
            <a:endParaRPr lang="en-US" sz="2800" dirty="0"/>
          </a:p>
          <a:p>
            <a:r>
              <a:rPr lang="en-US" sz="2800" dirty="0"/>
              <a:t>Maybe use relationship between population density and transit use to create a new model for prediction</a:t>
            </a:r>
          </a:p>
        </p:txBody>
      </p:sp>
    </p:spTree>
    <p:extLst>
      <p:ext uri="{BB962C8B-B14F-4D97-AF65-F5344CB8AC3E}">
        <p14:creationId xmlns:p14="http://schemas.microsoft.com/office/powerpoint/2010/main" val="195671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F70C4-61A8-2006-039E-2F8160877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84B8E-2AA7-A368-EB9C-7CB15A973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157731"/>
            <a:ext cx="10824731" cy="3766185"/>
          </a:xfrm>
        </p:spPr>
        <p:txBody>
          <a:bodyPr>
            <a:noAutofit/>
          </a:bodyPr>
          <a:lstStyle/>
          <a:p>
            <a:r>
              <a:rPr lang="en-US" dirty="0"/>
              <a:t>[1] </a:t>
            </a:r>
            <a:r>
              <a:rPr lang="en-US" dirty="0" err="1"/>
              <a:t>Heinzerling</a:t>
            </a:r>
            <a:r>
              <a:rPr lang="en-US" dirty="0"/>
              <a:t> A, Vergara XP, </a:t>
            </a:r>
            <a:r>
              <a:rPr lang="en-US" dirty="0" err="1"/>
              <a:t>Gebreegziabher</a:t>
            </a:r>
            <a:r>
              <a:rPr lang="en-US" dirty="0"/>
              <a:t> E, et al. COVID-19 Outbreaks and Mortality Among Public Transportation Workers — California, January 2020–May 2022. MMWR </a:t>
            </a:r>
            <a:r>
              <a:rPr lang="en-US" dirty="0" err="1"/>
              <a:t>Morb</a:t>
            </a:r>
            <a:r>
              <a:rPr lang="en-US" dirty="0"/>
              <a:t> Mortal </a:t>
            </a:r>
            <a:r>
              <a:rPr lang="en-US" dirty="0" err="1"/>
              <a:t>Wkly</a:t>
            </a:r>
            <a:r>
              <a:rPr lang="en-US" dirty="0"/>
              <a:t> Rep 2022;71:1052–1056. DOI: </a:t>
            </a:r>
            <a:r>
              <a:rPr lang="en-US" dirty="0">
                <a:hlinkClick r:id="rId2"/>
              </a:rPr>
              <a:t>http://dx.doi.org/10.15585/mmwr.mm7133a4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[2] Michael M. Thomas, Neda Mohammadi, John E. </a:t>
            </a:r>
            <a:r>
              <a:rPr lang="en-US" dirty="0" err="1"/>
              <a:t>Taylor,Investigating</a:t>
            </a:r>
            <a:r>
              <a:rPr lang="en-US" dirty="0"/>
              <a:t> the association between mass transit adoption and COVID-19 infections in US metropolitan areas, Science of The Total Environment, Volume 811, 2022, 152284, ISSN 0048-9697, https://doi.org/10.1016/j.scitotenv.2021.152284.</a:t>
            </a:r>
          </a:p>
          <a:p>
            <a:pPr marL="0" indent="0">
              <a:buNone/>
            </a:pPr>
            <a:r>
              <a:rPr lang="en-US" dirty="0"/>
              <a:t> [3] </a:t>
            </a:r>
            <a:r>
              <a:rPr lang="en-US" dirty="0">
                <a:hlinkClick r:id="rId3"/>
              </a:rPr>
              <a:t>https://www.bts.gov/covid-19/week-in-transportation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Images from unsplashed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38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BC381-1FE4-9164-BD2B-8FB40568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0BB77-535F-C2D1-BBCC-9CFAFA870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193743"/>
            <a:ext cx="5582517" cy="2470513"/>
          </a:xfrm>
        </p:spPr>
        <p:txBody>
          <a:bodyPr>
            <a:noAutofit/>
          </a:bodyPr>
          <a:lstStyle/>
          <a:p>
            <a:r>
              <a:rPr lang="en-US" sz="2800" dirty="0"/>
              <a:t>A positive relationship might </a:t>
            </a:r>
            <a:r>
              <a:rPr lang="en-US" sz="2800" b="1" dirty="0"/>
              <a:t>encourage awareness of hygiene</a:t>
            </a:r>
            <a:r>
              <a:rPr lang="en-US" sz="2800" dirty="0"/>
              <a:t> in public shared spaces </a:t>
            </a:r>
          </a:p>
          <a:p>
            <a:endParaRPr lang="en-US" sz="2800" dirty="0"/>
          </a:p>
          <a:p>
            <a:r>
              <a:rPr lang="en-US" sz="2800" dirty="0"/>
              <a:t>A negative relationship or a lack of relationship might </a:t>
            </a:r>
            <a:r>
              <a:rPr lang="en-US" sz="2800" b="1" dirty="0"/>
              <a:t>help reduce unnecessary avoidance</a:t>
            </a:r>
            <a:r>
              <a:rPr lang="en-US" sz="2800" dirty="0"/>
              <a:t> of public </a:t>
            </a:r>
            <a:r>
              <a:rPr lang="en-US" sz="2800" dirty="0" err="1"/>
              <a:t>transpotation</a:t>
            </a:r>
            <a:endParaRPr lang="en-US" sz="2800" dirty="0"/>
          </a:p>
        </p:txBody>
      </p:sp>
      <p:pic>
        <p:nvPicPr>
          <p:cNvPr id="5" name="Picture 4" descr="A group of people on a bus&#10;&#10;Description automatically generated with medium confidence">
            <a:extLst>
              <a:ext uri="{FF2B5EF4-FFF2-40B4-BE49-F238E27FC236}">
                <a16:creationId xmlns:a16="http://schemas.microsoft.com/office/drawing/2014/main" id="{3B7BFBBD-33E2-AC8F-21D6-BAD870C92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9"/>
          <a:stretch/>
        </p:blipFill>
        <p:spPr>
          <a:xfrm>
            <a:off x="6924131" y="1596118"/>
            <a:ext cx="4505868" cy="44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30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4C598-5E0A-D7B2-898D-4A4CE7220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720" y="299508"/>
            <a:ext cx="10772775" cy="1658198"/>
          </a:xfrm>
        </p:spPr>
        <p:txBody>
          <a:bodyPr/>
          <a:lstStyle/>
          <a:p>
            <a:r>
              <a:rPr lang="en-US" dirty="0"/>
              <a:t>Previous relevant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198A2-9BEF-071D-D635-1BB88745F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720" y="1882440"/>
            <a:ext cx="4306746" cy="4351338"/>
          </a:xfrm>
        </p:spPr>
        <p:txBody>
          <a:bodyPr>
            <a:normAutofit/>
          </a:bodyPr>
          <a:lstStyle/>
          <a:p>
            <a:r>
              <a:rPr lang="en-US" sz="2800" dirty="0"/>
              <a:t>American public transportation workers are at higher risk of death by COVID compared to all industries (2021)</a:t>
            </a:r>
            <a:r>
              <a:rPr lang="en-US" sz="2800" baseline="30000" dirty="0"/>
              <a:t> [1]</a:t>
            </a:r>
          </a:p>
          <a:p>
            <a:endParaRPr lang="en-US" sz="2800" baseline="30000" dirty="0"/>
          </a:p>
          <a:p>
            <a:r>
              <a:rPr lang="en-US" sz="2800" b="1" dirty="0"/>
              <a:t>Increased weekly bus and train usage correlated with increased infection rates</a:t>
            </a:r>
            <a:r>
              <a:rPr lang="en-US" sz="2800" baseline="30000" dirty="0"/>
              <a:t>[2]</a:t>
            </a:r>
          </a:p>
          <a:p>
            <a:endParaRPr lang="en-US" sz="2800" dirty="0"/>
          </a:p>
        </p:txBody>
      </p:sp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A5C222EE-3197-61E5-7625-A94B480D09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894" y="1534567"/>
            <a:ext cx="6580340" cy="5047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303ADC-C441-4AD0-7F9C-59A9B7B01D6C}"/>
              </a:ext>
            </a:extLst>
          </p:cNvPr>
          <p:cNvSpPr txBox="1"/>
          <p:nvPr/>
        </p:nvSpPr>
        <p:spPr>
          <a:xfrm>
            <a:off x="11586234" y="1365290"/>
            <a:ext cx="675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175671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F57D7-2414-6DA6-BE61-CB3EAE92B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934CD-EFD8-120B-E585-EC41A45DE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651407" cy="3766185"/>
          </a:xfrm>
        </p:spPr>
        <p:txBody>
          <a:bodyPr>
            <a:noAutofit/>
          </a:bodyPr>
          <a:lstStyle/>
          <a:p>
            <a:r>
              <a:rPr lang="en-US" sz="2800" b="1" dirty="0"/>
              <a:t>COVID</a:t>
            </a:r>
            <a:r>
              <a:rPr lang="en-US" sz="2800" dirty="0"/>
              <a:t>  </a:t>
            </a:r>
            <a:r>
              <a:rPr lang="en-US" sz="2800" b="1" dirty="0"/>
              <a:t>cases</a:t>
            </a:r>
            <a:r>
              <a:rPr lang="en-US" sz="2800" dirty="0"/>
              <a:t> county level data from NYT 2021</a:t>
            </a:r>
            <a:endParaRPr lang="en-US" sz="2800" b="1" dirty="0"/>
          </a:p>
          <a:p>
            <a:r>
              <a:rPr lang="en-US" sz="2800" dirty="0"/>
              <a:t>Census.gov information on county level rates of:</a:t>
            </a:r>
          </a:p>
          <a:p>
            <a:pPr lvl="1"/>
            <a:r>
              <a:rPr lang="en-US" sz="2800" b="1" dirty="0"/>
              <a:t>Public transportation usage</a:t>
            </a:r>
          </a:p>
          <a:p>
            <a:pPr lvl="2"/>
            <a:r>
              <a:rPr lang="en-US" sz="2800" dirty="0"/>
              <a:t>“Percent of resident workers who commute by transit”</a:t>
            </a:r>
          </a:p>
          <a:p>
            <a:pPr lvl="1"/>
            <a:r>
              <a:rPr lang="en-US" sz="2800" b="1" dirty="0"/>
              <a:t>Population density</a:t>
            </a:r>
          </a:p>
          <a:p>
            <a:pPr lvl="1"/>
            <a:r>
              <a:rPr lang="en-US" sz="2800" b="1" dirty="0"/>
              <a:t>Population</a:t>
            </a:r>
          </a:p>
        </p:txBody>
      </p:sp>
      <p:pic>
        <p:nvPicPr>
          <p:cNvPr id="5" name="Picture 4" descr="A picture containing indoor, room, furniture, conference room&#10;&#10;Description automatically generated">
            <a:extLst>
              <a:ext uri="{FF2B5EF4-FFF2-40B4-BE49-F238E27FC236}">
                <a16:creationId xmlns:a16="http://schemas.microsoft.com/office/drawing/2014/main" id="{2FB5698D-7E3C-116B-8E05-CBDF0176B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5525" y="622527"/>
            <a:ext cx="3746032" cy="56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28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EDD8F-2203-CDD5-963C-6580D1CA2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9401C-2DEF-8231-E919-BF3AD5CBF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5842526" cy="376618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Non-working transit trips are uniform per capita across counties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COVID transit avoidance was uniform per capita across counties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Sum of cases across 2021, a continuous year of COVID, should show a holistic assessment of a county’s ability to fight infection</a:t>
            </a:r>
          </a:p>
          <a:p>
            <a:endParaRPr lang="en-US" sz="2800" dirty="0"/>
          </a:p>
        </p:txBody>
      </p:sp>
      <p:pic>
        <p:nvPicPr>
          <p:cNvPr id="5" name="Picture 4" descr="A bus driving down the street&#10;&#10;Description automatically generated with low confidence">
            <a:extLst>
              <a:ext uri="{FF2B5EF4-FFF2-40B4-BE49-F238E27FC236}">
                <a16:creationId xmlns:a16="http://schemas.microsoft.com/office/drawing/2014/main" id="{75C6F5D3-D6D0-05BB-E25F-7B84F65F0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632" y="750944"/>
            <a:ext cx="4284889" cy="53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8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4AC6AE-9CBF-0415-829B-1C1BCAD0DA1E}"/>
              </a:ext>
            </a:extLst>
          </p:cNvPr>
          <p:cNvSpPr txBox="1"/>
          <p:nvPr/>
        </p:nvSpPr>
        <p:spPr>
          <a:xfrm>
            <a:off x="793172" y="1659285"/>
            <a:ext cx="47396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Cases per capita data appears normally distributed with distant outliers removed</a:t>
            </a:r>
          </a:p>
          <a:p>
            <a:endParaRPr lang="en-US" sz="2800" dirty="0"/>
          </a:p>
          <a:p>
            <a:r>
              <a:rPr lang="en-US" sz="2800" dirty="0"/>
              <a:t>Asymmetrical outliers: there were high-case counties, but the opposite direction is impossible</a:t>
            </a:r>
          </a:p>
          <a:p>
            <a:endParaRPr lang="en-US" sz="2800" dirty="0"/>
          </a:p>
          <a:p>
            <a:r>
              <a:rPr lang="en-US" sz="2800" dirty="0"/>
              <a:t>μ  = 41.5    </a:t>
            </a:r>
            <a:r>
              <a:rPr lang="el-GR" sz="2800" dirty="0"/>
              <a:t>σ</a:t>
            </a:r>
            <a:r>
              <a:rPr lang="en-US" sz="2800" dirty="0"/>
              <a:t> = 11.6   CV = 0.279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0CDA36-E56C-B135-97C3-DDED69150EE0}"/>
              </a:ext>
            </a:extLst>
          </p:cNvPr>
          <p:cNvSpPr txBox="1">
            <a:spLocks/>
          </p:cNvSpPr>
          <p:nvPr/>
        </p:nvSpPr>
        <p:spPr>
          <a:xfrm>
            <a:off x="793172" y="551746"/>
            <a:ext cx="6550348" cy="87200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Data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03F520-29E0-8921-604A-3499D1499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217" y="595338"/>
            <a:ext cx="6245444" cy="566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7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544E7-EFE7-4364-4052-0216FFF28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399354"/>
            <a:ext cx="6550348" cy="872004"/>
          </a:xfrm>
        </p:spPr>
        <p:txBody>
          <a:bodyPr>
            <a:normAutofit/>
          </a:bodyPr>
          <a:lstStyle/>
          <a:p>
            <a:r>
              <a:rPr lang="en-US" sz="4000" dirty="0"/>
              <a:t>Data overview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4732B8-710A-05B1-A718-45FED28717DA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749" y="1690688"/>
            <a:ext cx="4486108" cy="411996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3F746C-EE0D-9380-A657-DD43FEF8D04B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31" y="1690688"/>
            <a:ext cx="4376264" cy="41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922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5566F86-86A9-65EA-E65D-A7953B114008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796" y="1600200"/>
            <a:ext cx="4556983" cy="44005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D12E7B-DFFA-8BA5-6DDD-1315108BEA1C}"/>
              </a:ext>
            </a:extLst>
          </p:cNvPr>
          <p:cNvPicPr>
            <a:picLocks noChangeAspect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32" y="1600201"/>
            <a:ext cx="4556983" cy="4400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23539C-F545-F135-659D-48C06A4F8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399354"/>
            <a:ext cx="6550348" cy="872004"/>
          </a:xfrm>
        </p:spPr>
        <p:txBody>
          <a:bodyPr>
            <a:normAutofit/>
          </a:bodyPr>
          <a:lstStyle/>
          <a:p>
            <a:r>
              <a:rPr lang="en-US" sz="4000" dirty="0"/>
              <a:t>Data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F54A1-12E1-A87A-8C66-DF6A76E8964F}"/>
              </a:ext>
            </a:extLst>
          </p:cNvPr>
          <p:cNvSpPr txBox="1"/>
          <p:nvPr/>
        </p:nvSpPr>
        <p:spPr>
          <a:xfrm>
            <a:off x="6481923" y="6013392"/>
            <a:ext cx="5073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μ  = 1.32   </a:t>
            </a:r>
            <a:r>
              <a:rPr lang="el-GR" sz="2800" dirty="0"/>
              <a:t>σ</a:t>
            </a:r>
            <a:r>
              <a:rPr lang="en-US" sz="2800" dirty="0"/>
              <a:t> = 0.710   CV = 0.540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B471A-7E4F-5F5A-3B50-68EA66EF7B4F}"/>
              </a:ext>
            </a:extLst>
          </p:cNvPr>
          <p:cNvSpPr txBox="1"/>
          <p:nvPr/>
        </p:nvSpPr>
        <p:spPr>
          <a:xfrm>
            <a:off x="1111232" y="6013392"/>
            <a:ext cx="5719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μ  = -2.33   </a:t>
            </a:r>
            <a:r>
              <a:rPr lang="el-GR" sz="2800" dirty="0"/>
              <a:t>σ</a:t>
            </a:r>
            <a:r>
              <a:rPr lang="en-US" sz="2800" dirty="0"/>
              <a:t> = 0.536   CV = 0.230</a:t>
            </a:r>
          </a:p>
        </p:txBody>
      </p:sp>
    </p:spTree>
    <p:extLst>
      <p:ext uri="{BB962C8B-B14F-4D97-AF65-F5344CB8AC3E}">
        <p14:creationId xmlns:p14="http://schemas.microsoft.com/office/powerpoint/2010/main" val="4163440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D7166-9155-79BB-00F9-B5FB2A59511D}"/>
              </a:ext>
            </a:extLst>
          </p:cNvPr>
          <p:cNvSpPr txBox="1"/>
          <p:nvPr/>
        </p:nvSpPr>
        <p:spPr>
          <a:xfrm>
            <a:off x="755072" y="2233231"/>
            <a:ext cx="459739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Public transportation usage and cases per capita</a:t>
            </a:r>
          </a:p>
          <a:p>
            <a:endParaRPr lang="en-US" sz="3200" dirty="0"/>
          </a:p>
          <a:p>
            <a:r>
              <a:rPr lang="en-US" sz="3200" dirty="0"/>
              <a:t>Population density mapped to color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384A04E-E162-318A-BD79-7ABD4237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072" y="399354"/>
            <a:ext cx="6550348" cy="872004"/>
          </a:xfrm>
        </p:spPr>
        <p:txBody>
          <a:bodyPr>
            <a:normAutofit/>
          </a:bodyPr>
          <a:lstStyle/>
          <a:p>
            <a:r>
              <a:rPr lang="en-US" sz="4000" dirty="0"/>
              <a:t>Data overview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30F901F6-EEA8-1F62-B5D9-8AA67EDF04DE}"/>
              </a:ext>
            </a:extLst>
          </p:cNvPr>
          <p:cNvPicPr>
            <a:picLocks noChangeAspect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586" y="891200"/>
            <a:ext cx="5493459" cy="56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46866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2826</TotalTime>
  <Words>867</Words>
  <Application>Microsoft Office PowerPoint</Application>
  <PresentationFormat>Widescreen</PresentationFormat>
  <Paragraphs>115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Metropolitan</vt:lpstr>
      <vt:lpstr>Public Transportation Usage and COVID-19 Infection Rates</vt:lpstr>
      <vt:lpstr>Motivation</vt:lpstr>
      <vt:lpstr>Previous relevant work</vt:lpstr>
      <vt:lpstr>Data sources</vt:lpstr>
      <vt:lpstr>Assumptions</vt:lpstr>
      <vt:lpstr>PowerPoint Presentation</vt:lpstr>
      <vt:lpstr>Data overview</vt:lpstr>
      <vt:lpstr>Data overview</vt:lpstr>
      <vt:lpstr>Data overview</vt:lpstr>
      <vt:lpstr>Data overview</vt:lpstr>
      <vt:lpstr>Data overview</vt:lpstr>
      <vt:lpstr>Data analysis</vt:lpstr>
      <vt:lpstr>Data analysis</vt:lpstr>
      <vt:lpstr>Summary of findings</vt:lpstr>
      <vt:lpstr>Limitations</vt:lpstr>
      <vt:lpstr>Next Steps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Transportation’s Effect on COVID-19 Infection Rates</dc:title>
  <dc:creator>Madison Butler</dc:creator>
  <cp:lastModifiedBy>Madison Butler</cp:lastModifiedBy>
  <cp:revision>241</cp:revision>
  <dcterms:created xsi:type="dcterms:W3CDTF">2022-10-20T22:51:34Z</dcterms:created>
  <dcterms:modified xsi:type="dcterms:W3CDTF">2022-10-24T15:14:43Z</dcterms:modified>
</cp:coreProperties>
</file>